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306" r:id="rId3"/>
    <p:sldId id="303" r:id="rId4"/>
    <p:sldId id="266" r:id="rId5"/>
    <p:sldId id="296" r:id="rId6"/>
    <p:sldId id="256" r:id="rId7"/>
    <p:sldId id="267" r:id="rId8"/>
    <p:sldId id="304" r:id="rId9"/>
    <p:sldId id="305" r:id="rId10"/>
    <p:sldId id="307" r:id="rId11"/>
    <p:sldId id="298" r:id="rId12"/>
    <p:sldId id="301" r:id="rId13"/>
    <p:sldId id="302" r:id="rId1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0DC69"/>
    <a:srgbClr val="F68E38"/>
    <a:srgbClr val="F8A968"/>
    <a:srgbClr val="11632C"/>
    <a:srgbClr val="2360E9"/>
    <a:srgbClr val="E43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7" autoAdjust="0"/>
  </p:normalViewPr>
  <p:slideViewPr>
    <p:cSldViewPr showGuides="1">
      <p:cViewPr>
        <p:scale>
          <a:sx n="81" d="100"/>
          <a:sy n="81" d="100"/>
        </p:scale>
        <p:origin x="-704" y="-112"/>
      </p:cViewPr>
      <p:guideLst>
        <p:guide orient="horz" pos="2160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4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3F24C-4FC9-4F38-9459-5A2F6EF78E34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7F88-F942-4AF7-A183-396DA52D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1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4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2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8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7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1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2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750F-04DA-440E-8709-7CCDDC4389D7}" type="datetimeFigureOut">
              <a:rPr lang="en-US" smtClean="0"/>
              <a:t>20/01/16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F078-22A9-4DE2-AC40-F8176D259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mailto:challops@gmail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63" y="0"/>
            <a:ext cx="48046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865" y="0"/>
            <a:ext cx="53776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dirty="0" smtClean="0">
                <a:latin typeface="Dream Orphanage Rg" panose="020B0606060402060504" pitchFamily="34" charset="0"/>
              </a:rPr>
              <a:t>A need for a more exciting Education</a:t>
            </a:r>
            <a:endParaRPr lang="en-US" sz="6600" dirty="0">
              <a:latin typeface="Dream Orphanage Rg" panose="020B06060604020605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7928" y="5589240"/>
            <a:ext cx="4901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>
                <a:solidFill>
                  <a:srgbClr val="0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e</a:t>
            </a:r>
            <a:r>
              <a:rPr lang="en-US" sz="4800" i="1" dirty="0" smtClean="0">
                <a:solidFill>
                  <a:srgbClr val="0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xciting for whom?</a:t>
            </a:r>
            <a:endParaRPr lang="en-US" sz="4800" i="1" dirty="0">
              <a:solidFill>
                <a:srgbClr val="00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8168" y="3645024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Arial Narrow"/>
                <a:cs typeface="Arial Narrow"/>
              </a:rPr>
              <a:t>Vishwas Parchure</a:t>
            </a:r>
          </a:p>
          <a:p>
            <a:pPr algn="r"/>
            <a:r>
              <a:rPr lang="en-US" sz="1600" dirty="0" smtClean="0">
                <a:latin typeface="Arial Narrow"/>
                <a:cs typeface="Arial Narrow"/>
              </a:rPr>
              <a:t>Talk at </a:t>
            </a:r>
            <a:r>
              <a:rPr lang="en-US" sz="1600" dirty="0" err="1" smtClean="0">
                <a:latin typeface="Arial Narrow"/>
                <a:cs typeface="Arial Narrow"/>
              </a:rPr>
              <a:t>Lamakaan</a:t>
            </a:r>
            <a:r>
              <a:rPr lang="en-US" sz="1600" dirty="0" smtClean="0">
                <a:latin typeface="Arial Narrow"/>
                <a:cs typeface="Arial Narrow"/>
              </a:rPr>
              <a:t>, Hyderabad</a:t>
            </a:r>
          </a:p>
          <a:p>
            <a:pPr algn="r"/>
            <a:r>
              <a:rPr lang="en-US" sz="1600" dirty="0" smtClean="0">
                <a:latin typeface="Arial Narrow"/>
                <a:cs typeface="Arial Narrow"/>
              </a:rPr>
              <a:t>9</a:t>
            </a:r>
            <a:r>
              <a:rPr lang="en-US" sz="1600" baseline="30000" dirty="0" smtClean="0">
                <a:latin typeface="Arial Narrow"/>
                <a:cs typeface="Arial Narrow"/>
              </a:rPr>
              <a:t>th</a:t>
            </a:r>
            <a:r>
              <a:rPr lang="en-US" sz="1600" dirty="0" smtClean="0">
                <a:latin typeface="Arial Narrow"/>
                <a:cs typeface="Arial Narrow"/>
              </a:rPr>
              <a:t> Jan 2016</a:t>
            </a:r>
            <a:r>
              <a:rPr lang="en-US" dirty="0" smtClean="0">
                <a:latin typeface="Arial Narrow"/>
                <a:cs typeface="Arial Narrow"/>
              </a:rPr>
              <a:t>.</a:t>
            </a:r>
          </a:p>
          <a:p>
            <a:pPr algn="r"/>
            <a:r>
              <a:rPr lang="en-US" sz="1200" i="1" dirty="0" smtClean="0">
                <a:latin typeface="Arial Narrow"/>
                <a:cs typeface="Arial Narrow"/>
              </a:rPr>
              <a:t>9096000121 / </a:t>
            </a:r>
            <a:r>
              <a:rPr lang="en-US" sz="1200" i="1" dirty="0" smtClean="0">
                <a:latin typeface="Arial Narrow"/>
                <a:cs typeface="Arial Narrow"/>
                <a:hlinkClick r:id="rId4"/>
              </a:rPr>
              <a:t>challops@gmail.com</a:t>
            </a:r>
            <a:endParaRPr lang="en-US" sz="1200" i="1" dirty="0" smtClean="0">
              <a:latin typeface="Arial Narrow"/>
              <a:cs typeface="Arial Narrow"/>
            </a:endParaRPr>
          </a:p>
          <a:p>
            <a:pPr algn="r"/>
            <a:r>
              <a:rPr lang="en-US" sz="1200" i="1" dirty="0" err="1" smtClean="0">
                <a:latin typeface="Arial Narrow"/>
                <a:cs typeface="Arial Narrow"/>
              </a:rPr>
              <a:t>www.vishwasparchure.com</a:t>
            </a:r>
            <a:endParaRPr lang="en-US" sz="1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695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93321" y="1588590"/>
            <a:ext cx="3728984" cy="941388"/>
            <a:chOff x="893321" y="1588590"/>
            <a:chExt cx="3728984" cy="941388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21" y="1588590"/>
              <a:ext cx="968044" cy="94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24663" y="1738116"/>
              <a:ext cx="2797642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ts val="600"/>
                </a:spcBef>
                <a:buClrTx/>
                <a:buFontTx/>
                <a:buNone/>
              </a:pPr>
              <a:r>
                <a:rPr lang="en-US" sz="2400" b="1" dirty="0">
                  <a:latin typeface="Arial Unicode MS" pitchFamily="32" charset="0"/>
                </a:rPr>
                <a:t>Absence of </a:t>
              </a:r>
              <a:r>
                <a:rPr lang="en-US" sz="2400" b="1" dirty="0" smtClean="0">
                  <a:latin typeface="Arial Unicode MS" pitchFamily="32" charset="0"/>
                </a:rPr>
                <a:t>Threat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3321" y="2636912"/>
            <a:ext cx="3322470" cy="782959"/>
            <a:chOff x="893321" y="2636912"/>
            <a:chExt cx="3322470" cy="782959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21" y="2636912"/>
              <a:ext cx="968044" cy="782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861365" y="2738677"/>
              <a:ext cx="2354426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>
                <a:spcBef>
                  <a:spcPts val="6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Arial Unicode MS" pitchFamily="32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dirty="0"/>
                <a:t>Mastery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3321" y="3500820"/>
            <a:ext cx="4161031" cy="864284"/>
            <a:chOff x="893321" y="3500820"/>
            <a:chExt cx="4161031" cy="86428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21" y="3500820"/>
              <a:ext cx="968044" cy="864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18739" y="3692006"/>
              <a:ext cx="3235613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</a:pPr>
              <a:r>
                <a:rPr lang="en-US" sz="2400" b="1" dirty="0">
                  <a:latin typeface="Arial Unicode MS" pitchFamily="32" charset="0"/>
                </a:rPr>
                <a:t>Immediate Feedback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3321" y="4407445"/>
            <a:ext cx="2605658" cy="893763"/>
            <a:chOff x="893321" y="4407445"/>
            <a:chExt cx="2605658" cy="89376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21" y="4407445"/>
              <a:ext cx="931341" cy="89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818739" y="4559846"/>
              <a:ext cx="1680240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>
                <a:spcBef>
                  <a:spcPts val="6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FFFF00"/>
                  </a:solidFill>
                  <a:latin typeface="Arial Unicode MS" pitchFamily="32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Choices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3321" y="5378191"/>
            <a:ext cx="3728983" cy="787113"/>
            <a:chOff x="893321" y="5378191"/>
            <a:chExt cx="3728983" cy="78711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21" y="5378191"/>
              <a:ext cx="965854" cy="787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818739" y="5570601"/>
              <a:ext cx="2803565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>
                <a:spcBef>
                  <a:spcPts val="6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Arial Unicode MS" pitchFamily="32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dirty="0"/>
                <a:t>Adequate Time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22769" y="2529977"/>
            <a:ext cx="4392223" cy="877931"/>
            <a:chOff x="5486400" y="2529977"/>
            <a:chExt cx="4392223" cy="87793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529977"/>
              <a:ext cx="967294" cy="877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428669" y="2738677"/>
              <a:ext cx="3449954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>
                <a:spcBef>
                  <a:spcPts val="6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FFFF00"/>
                  </a:solidFill>
                  <a:latin typeface="Arial Unicode MS" pitchFamily="32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dirty="0" smtClean="0">
                  <a:solidFill>
                    <a:srgbClr val="000000"/>
                  </a:solidFill>
                </a:rPr>
                <a:t>Meaningfulness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22769" y="3460231"/>
            <a:ext cx="3677338" cy="904875"/>
            <a:chOff x="5486400" y="3460231"/>
            <a:chExt cx="3677338" cy="9048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460231"/>
              <a:ext cx="978029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422504" y="3661228"/>
              <a:ext cx="2741234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>
                <a:spcBef>
                  <a:spcPts val="6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FFFF00"/>
                  </a:solidFill>
                  <a:latin typeface="Arial Unicode MS" pitchFamily="32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Collaboration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22769" y="4437112"/>
            <a:ext cx="2661082" cy="876220"/>
            <a:chOff x="5486400" y="4437112"/>
            <a:chExt cx="2661082" cy="87622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437112"/>
              <a:ext cx="942269" cy="876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6422504" y="4559846"/>
              <a:ext cx="1724978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>
                <a:spcBef>
                  <a:spcPts val="6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000000"/>
                  </a:solidFill>
                  <a:latin typeface="Arial Unicode MS" pitchFamily="32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dirty="0"/>
                <a:t>Movement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22769" y="5382168"/>
            <a:ext cx="4248472" cy="812280"/>
            <a:chOff x="5486400" y="5382168"/>
            <a:chExt cx="4248472" cy="81228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382168"/>
              <a:ext cx="949508" cy="812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453694" y="5485434"/>
              <a:ext cx="3281178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defPPr>
                <a:defRPr lang="en-US"/>
              </a:defPPr>
              <a:lvl1pPr>
                <a:spcBef>
                  <a:spcPts val="6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 b="1">
                  <a:solidFill>
                    <a:srgbClr val="FFFF00"/>
                  </a:solidFill>
                  <a:latin typeface="Arial Unicode MS" pitchFamily="32" charset="0"/>
                  <a:ea typeface="ＭＳ Ｐゴシック" pitchFamily="1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Enriched </a:t>
              </a:r>
              <a:r>
                <a:rPr lang="en-US" dirty="0" smtClean="0">
                  <a:solidFill>
                    <a:srgbClr val="000000"/>
                  </a:solidFill>
                </a:rPr>
                <a:t>Environment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457200" y="260649"/>
            <a:ext cx="100584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360">
                  <a:solidFill>
                    <a:srgbClr val="901414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Dream Orphans"/>
                <a:cs typeface="Dream Orphans"/>
              </a:rPr>
              <a:t>9 </a:t>
            </a:r>
            <a:r>
              <a:rPr lang="en-US" kern="10" dirty="0" smtClean="0">
                <a:ln w="9360">
                  <a:solidFill>
                    <a:srgbClr val="901414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Dream Orphans"/>
                <a:cs typeface="Dream Orphans"/>
              </a:rPr>
              <a:t>Body-brain</a:t>
            </a:r>
            <a:r>
              <a:rPr lang="en-US" kern="10" dirty="0">
                <a:ln w="9360">
                  <a:solidFill>
                    <a:srgbClr val="901414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Dream Orphans"/>
                <a:cs typeface="Dream Orphans"/>
              </a:rPr>
              <a:t> c</a:t>
            </a:r>
            <a:r>
              <a:rPr lang="en-US" kern="10" dirty="0" smtClean="0">
                <a:ln w="9360">
                  <a:solidFill>
                    <a:srgbClr val="901414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Dream Orphans"/>
                <a:cs typeface="Dream Orphans"/>
              </a:rPr>
              <a:t>ompatible </a:t>
            </a:r>
            <a:r>
              <a:rPr lang="en-US" kern="10" dirty="0">
                <a:ln w="9360">
                  <a:solidFill>
                    <a:srgbClr val="901414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Dream Orphans"/>
                <a:cs typeface="Dream Orphans"/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220818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0256" y="404664"/>
            <a:ext cx="6264696" cy="61206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45840" y="404664"/>
            <a:ext cx="6408712" cy="6093296"/>
          </a:xfrm>
          <a:prstGeom prst="ellipse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5321" y="533871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Dream Orphanage Rg" panose="020B0606060402060504" pitchFamily="34" charset="0"/>
              </a:rPr>
              <a:t>Content</a:t>
            </a:r>
            <a:endParaRPr lang="en-US" sz="2400" dirty="0">
              <a:latin typeface="Dream Orphanage Rg" panose="020B06060604020605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3885" y="479323"/>
            <a:ext cx="117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Dream Orphanage Rg" panose="020B0606060402060504" pitchFamily="34" charset="0"/>
              </a:rPr>
              <a:t>Process</a:t>
            </a:r>
            <a:endParaRPr lang="en-US" sz="2400" dirty="0">
              <a:latin typeface="Dream Orphanage Rg" panose="020B06060604020605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0110" y="1196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ream Orphanage Rg" panose="020B0606060402060504" pitchFamily="34" charset="0"/>
              </a:rPr>
              <a:t>Skills</a:t>
            </a:r>
            <a:endParaRPr lang="en-US" dirty="0">
              <a:latin typeface="Dream Orphanage Rg" panose="020B06060604020605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1944" y="2119496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Symmetry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Ratio &amp; proportion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Perimeter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Parallel lines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2D shapes</a:t>
            </a:r>
          </a:p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Circles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and spheres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4552" y="1740872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Model making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Designing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the classroom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Earth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and solar systems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Understanding perspectives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Questioning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why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are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doors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not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circular?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notebooks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not triangular?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Geometry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all around us. 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Group work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2075" y="2276872"/>
            <a:ext cx="2406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ecognise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question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measure</a:t>
            </a:r>
          </a:p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Dream Orphanage Rg" panose="020B06060604020605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8179" y="294657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Dream Orphanage Rg" panose="020B0606060402060504" pitchFamily="34" charset="0"/>
              </a:rPr>
              <a:t>mathematics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Dream Orphanage Rg" panose="020B060606040206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 build="p"/>
      <p:bldP spid="8" grpId="0" build="p"/>
      <p:bldP spid="9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0256" y="404664"/>
            <a:ext cx="6264696" cy="61206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45840" y="404664"/>
            <a:ext cx="6408712" cy="6093296"/>
          </a:xfrm>
          <a:prstGeom prst="ellipse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5321" y="533871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Dream Orphanage Rg" panose="020B0606060402060504" pitchFamily="34" charset="0"/>
              </a:rPr>
              <a:t>Content</a:t>
            </a:r>
            <a:endParaRPr lang="en-US" sz="2400" dirty="0">
              <a:latin typeface="Dream Orphanage Rg" panose="020B06060604020605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3885" y="479323"/>
            <a:ext cx="117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Dream Orphanage Rg" panose="020B0606060402060504" pitchFamily="34" charset="0"/>
              </a:rPr>
              <a:t>Process</a:t>
            </a:r>
            <a:endParaRPr lang="en-US" sz="2400" dirty="0">
              <a:latin typeface="Dream Orphanage Rg" panose="020B06060604020605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0110" y="1196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ream Orphanage Rg" panose="020B0606060402060504" pitchFamily="34" charset="0"/>
              </a:rPr>
              <a:t>Skills</a:t>
            </a:r>
            <a:endParaRPr lang="en-US" dirty="0">
              <a:latin typeface="Dream Orphanage Rg" panose="020B06060604020605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1944" y="2119496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Power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Equality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Diversity 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Discrimination 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Fundamental rights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Need of government Administration of a city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4552" y="2276872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Diversity in the classroom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Self governance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Practicing respect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Self designed classroom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Recognising negligence of fundamental rights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2075" y="1916832"/>
            <a:ext cx="24069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recognise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question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Create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empathy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Dialogue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listening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Self-manage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Dream Orphanage Rg" panose="020B06060604020605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211" y="29465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Dream Orphanage Rg" panose="020B0606060402060504" pitchFamily="34" charset="0"/>
              </a:rPr>
              <a:t>Civics</a:t>
            </a:r>
          </a:p>
        </p:txBody>
      </p:sp>
    </p:spTree>
    <p:extLst>
      <p:ext uri="{BB962C8B-B14F-4D97-AF65-F5344CB8AC3E}">
        <p14:creationId xmlns:p14="http://schemas.microsoft.com/office/powerpoint/2010/main" val="120364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 build="p"/>
      <p:bldP spid="8" grpId="0" build="p"/>
      <p:bldP spid="9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0256" y="404664"/>
            <a:ext cx="6264696" cy="61206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45840" y="404664"/>
            <a:ext cx="6408712" cy="6093296"/>
          </a:xfrm>
          <a:prstGeom prst="ellipse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5321" y="533871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Dream Orphanage Rg" panose="020B0606060402060504" pitchFamily="34" charset="0"/>
              </a:rPr>
              <a:t>Content</a:t>
            </a:r>
            <a:endParaRPr lang="en-US" sz="2400" dirty="0">
              <a:latin typeface="Dream Orphanage Rg" panose="020B06060604020605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3885" y="479323"/>
            <a:ext cx="117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Dream Orphanage Rg" panose="020B0606060402060504" pitchFamily="34" charset="0"/>
              </a:rPr>
              <a:t>Process</a:t>
            </a:r>
            <a:endParaRPr lang="en-US" sz="2400" dirty="0">
              <a:latin typeface="Dream Orphanage Rg" panose="020B06060604020605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0110" y="1196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ream Orphanage Rg" panose="020B0606060402060504" pitchFamily="34" charset="0"/>
              </a:rPr>
              <a:t>Skills</a:t>
            </a:r>
            <a:endParaRPr lang="en-US" dirty="0">
              <a:latin typeface="Dream Orphanage Rg" panose="020B06060604020605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1944" y="227280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Latitudes 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longitudes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Our Earth 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Universe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Rotation 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revolution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4552" y="1772816"/>
            <a:ext cx="39604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Plotting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Exploration of daily life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Learning from the past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Beginning of our existence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Concluding from evidences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Effects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physical features on climate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climate on vegetation &amp; wildlife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Geographical vocabulary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2075" y="1844824"/>
            <a:ext cx="24069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Create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question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recognise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reference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inference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Dialogue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listening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Self-manage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Dream Orphanage Rg" panose="020B0606060402060504" pitchFamily="34" charset="0"/>
              </a:rPr>
              <a:t>Decision-making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Dream Orphanage Rg" panose="020B06060604020605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758" y="294657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Dream Orphanage Rg" panose="020B0606060402060504" pitchFamily="34" charset="0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393067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 build="p"/>
      <p:bldP spid="8" grpId="0" build="p"/>
      <p:bldP spid="9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865" y="0"/>
            <a:ext cx="78608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dirty="0" smtClean="0">
                <a:latin typeface="Dream Orphanage Rg" panose="020B0606060402060504" pitchFamily="34" charset="0"/>
              </a:rPr>
              <a:t>Imagine you have a child 12 years old.</a:t>
            </a:r>
          </a:p>
          <a:p>
            <a:pPr algn="r"/>
            <a:endParaRPr lang="en-US" sz="6600" dirty="0" smtClean="0">
              <a:latin typeface="Dream Orphanage Rg" panose="020B0606060402060504" pitchFamily="34" charset="0"/>
            </a:endParaRPr>
          </a:p>
          <a:p>
            <a:pPr algn="r"/>
            <a:r>
              <a:rPr lang="en-US" sz="6600" dirty="0" smtClean="0">
                <a:latin typeface="Dream Orphanage Rg" panose="020B0606060402060504" pitchFamily="34" charset="0"/>
              </a:rPr>
              <a:t>10 years from now, what do you see? </a:t>
            </a:r>
            <a:endParaRPr lang="en-US" sz="6600" dirty="0">
              <a:latin typeface="Dream Orphanage Rg" panose="020B060606040206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8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5633" y="682480"/>
            <a:ext cx="383906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Confident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Curious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Focused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Responsible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Self motivated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Practical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Ability to change the world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Notorious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Strong in all manners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Creative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Clarity of thought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Sporting gentleman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2624" y="682480"/>
            <a:ext cx="3470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Observation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Leadership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Thinking 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Self respect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Creative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Decision-making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43" y="682480"/>
            <a:ext cx="3182144" cy="42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5400" dirty="0">
                <a:latin typeface="Dream Orphanage Rg" panose="020B0606060402060504" pitchFamily="34" charset="0"/>
              </a:rPr>
              <a:t>How we see our children 10 years from now</a:t>
            </a:r>
          </a:p>
        </p:txBody>
      </p:sp>
    </p:spTree>
    <p:extLst>
      <p:ext uri="{BB962C8B-B14F-4D97-AF65-F5344CB8AC3E}">
        <p14:creationId xmlns:p14="http://schemas.microsoft.com/office/powerpoint/2010/main" val="58194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51309" y="3933056"/>
            <a:ext cx="6221491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Dream Orphanage Rg" panose="020B0606060402060504" pitchFamily="34" charset="0"/>
              </a:rPr>
              <a:t>We </a:t>
            </a:r>
            <a:r>
              <a:rPr lang="en-US" sz="3600" dirty="0" smtClean="0">
                <a:latin typeface="Dream Orphanage Rg" panose="020B0606060402060504" pitchFamily="34" charset="0"/>
              </a:rPr>
              <a:t>are </a:t>
            </a:r>
            <a:r>
              <a:rPr lang="en-US" sz="3600" dirty="0">
                <a:latin typeface="Dream Orphanage Rg" panose="020B0606060402060504" pitchFamily="34" charset="0"/>
              </a:rPr>
              <a:t>the only species </a:t>
            </a:r>
            <a:endParaRPr lang="en-US" sz="3600" dirty="0" smtClean="0">
              <a:latin typeface="Dream Orphanage Rg" panose="020B06060604020605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Dream Orphanage Rg" panose="020B0606060402060504" pitchFamily="34" charset="0"/>
              </a:rPr>
              <a:t>that </a:t>
            </a:r>
            <a:r>
              <a:rPr lang="en-US" sz="3600" dirty="0">
                <a:latin typeface="Dream Orphanage Rg" panose="020B0606060402060504" pitchFamily="34" charset="0"/>
              </a:rPr>
              <a:t>creates the environment </a:t>
            </a:r>
            <a:endParaRPr lang="en-US" sz="3600" dirty="0" smtClean="0">
              <a:latin typeface="Dream Orphanage Rg" panose="020B06060604020605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Dream Orphanage Rg" panose="020B0606060402060504" pitchFamily="34" charset="0"/>
              </a:rPr>
              <a:t>that </a:t>
            </a:r>
            <a:r>
              <a:rPr lang="en-US" sz="3600" dirty="0">
                <a:latin typeface="Dream Orphanage Rg" panose="020B0606060402060504" pitchFamily="34" charset="0"/>
              </a:rPr>
              <a:t>creates who we become!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Dream Orphanage Rg" panose="020B0606060402060504" pitchFamily="34" charset="0"/>
              </a:rPr>
              <a:t>					</a:t>
            </a:r>
            <a:r>
              <a:rPr lang="en-US" sz="1000" b="1" dirty="0">
                <a:latin typeface="Dream Orphanage Rg" panose="020B0606060402060504" pitchFamily="34" charset="0"/>
              </a:rPr>
              <a:t>—Land of Childhood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" y="1200"/>
            <a:ext cx="4625550" cy="6856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51308" y="479551"/>
            <a:ext cx="6221491" cy="13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Dream Orphanage Rg" panose="020B0606060402060504" pitchFamily="34" charset="0"/>
              </a:rPr>
              <a:t>We send our children to School.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Dream Orphanage Rg" panose="020B0606060402060504" pitchFamily="34" charset="0"/>
              </a:rPr>
              <a:t>Which other living thing does that?</a:t>
            </a:r>
            <a:endParaRPr lang="en-US" sz="1000" b="1" dirty="0">
              <a:latin typeface="Dream Orphanage Rg" panose="020B060606040206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3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8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3844" y="-27039"/>
            <a:ext cx="4161148" cy="68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>
                <a:latin typeface="Dream Orphanage Rg" panose="020B0606060402060504" pitchFamily="34" charset="0"/>
              </a:defRPr>
            </a:lvl1pPr>
          </a:lstStyle>
          <a:p>
            <a:pPr algn="l"/>
            <a:r>
              <a:rPr lang="en-US" sz="4000" dirty="0"/>
              <a:t>The school is an important place</a:t>
            </a:r>
            <a:r>
              <a:rPr lang="en-US" sz="4000" dirty="0" smtClean="0"/>
              <a:t>!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 smtClean="0"/>
              <a:t>The </a:t>
            </a:r>
            <a:r>
              <a:rPr lang="en-US" sz="4000" dirty="0"/>
              <a:t>experience of schooling is a powerful </a:t>
            </a:r>
            <a:r>
              <a:rPr lang="en-US" sz="4000" dirty="0" smtClean="0"/>
              <a:t>changer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 smtClean="0"/>
              <a:t>The </a:t>
            </a:r>
            <a:r>
              <a:rPr lang="en-US" sz="4000" dirty="0"/>
              <a:t>experience is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sensory</a:t>
            </a:r>
            <a:r>
              <a:rPr lang="en-US" sz="4000" dirty="0"/>
              <a:t> – first!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4693" cy="66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838328" y="692696"/>
            <a:ext cx="6123796" cy="618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>
                <a:latin typeface="Dream Orphanage Rg" panose="020B0606060402060504" pitchFamily="34" charset="0"/>
              </a:defRPr>
            </a:lvl1pPr>
          </a:lstStyle>
          <a:p>
            <a:pPr algn="l"/>
            <a:r>
              <a:rPr lang="en-US" sz="4800" dirty="0"/>
              <a:t>“There is no such thing as bypassing the sensory system; </a:t>
            </a:r>
          </a:p>
          <a:p>
            <a:pPr algn="l"/>
            <a:r>
              <a:rPr lang="en-US" sz="4800" dirty="0"/>
              <a:t>it is the body-brain partnership’s way of taking in information.”</a:t>
            </a:r>
            <a:br>
              <a:rPr lang="en-US" sz="4800" dirty="0"/>
            </a:br>
            <a:endParaRPr lang="en-US" sz="4800" dirty="0"/>
          </a:p>
          <a:p>
            <a:pPr algn="l"/>
            <a:r>
              <a:rPr lang="en-US" sz="2400" i="1" dirty="0"/>
              <a:t>Susan Kovalik &amp; Karen Olsen</a:t>
            </a:r>
          </a:p>
        </p:txBody>
      </p:sp>
      <p:pic>
        <p:nvPicPr>
          <p:cNvPr id="9219" name="Picture 3" descr="E:\2-Education\KHS-6th 2014-15\20130207_153035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9"/>
            <a:ext cx="4744053" cy="68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2304" y="6128925"/>
            <a:ext cx="63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DearTeacher-Normal" pitchFamily="2" charset="0"/>
              </a:rPr>
              <a:t>And the classroom has </a:t>
            </a:r>
            <a:r>
              <a:rPr lang="en-US" sz="2000" dirty="0" err="1" smtClean="0">
                <a:latin typeface="DearTeacher-Normal" pitchFamily="2" charset="0"/>
              </a:rPr>
              <a:t>emotionl</a:t>
            </a:r>
            <a:r>
              <a:rPr lang="en-US" sz="2000" dirty="0" smtClean="0">
                <a:latin typeface="DearTeacher-Normal" pitchFamily="2" charset="0"/>
              </a:rPr>
              <a:t> impact!</a:t>
            </a:r>
            <a:endParaRPr lang="en-US" sz="2000" dirty="0">
              <a:latin typeface="DearTeacher-Normal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22304" y="-48024"/>
            <a:ext cx="5400600" cy="517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>
                <a:latin typeface="Dream Orphanage Rg" panose="020B0606060402060504" pitchFamily="34" charset="0"/>
              </a:defRPr>
            </a:lvl1pPr>
          </a:lstStyle>
          <a:p>
            <a:pPr algn="l"/>
            <a:r>
              <a:rPr lang="en-US" sz="6600" dirty="0">
                <a:solidFill>
                  <a:schemeClr val="bg1">
                    <a:lumMod val="50000"/>
                  </a:schemeClr>
                </a:solidFill>
              </a:rPr>
              <a:t>Emotion</a:t>
            </a:r>
            <a:r>
              <a:rPr lang="en-US" sz="6600" dirty="0"/>
              <a:t> is the Gate-keeper to Learning and Performance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pic>
        <p:nvPicPr>
          <p:cNvPr id="8193" name="Picture 1" descr="D:\EE Photos\School progs\Gurukul\LeadershipCamp\PA030051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16" y="-48024"/>
            <a:ext cx="4389504" cy="69060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0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328" y="332656"/>
            <a:ext cx="5907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ream Orphans"/>
                <a:cs typeface="Dream Orphans"/>
              </a:rPr>
              <a:t>There is no curriculum</a:t>
            </a:r>
          </a:p>
          <a:p>
            <a:r>
              <a:rPr lang="en-US" sz="2800" dirty="0">
                <a:latin typeface="Dream Orphans"/>
                <a:cs typeface="Dream Orphans"/>
              </a:rPr>
              <a:t>There is no exam</a:t>
            </a:r>
          </a:p>
          <a:p>
            <a:r>
              <a:rPr lang="en-US" sz="2800" dirty="0" smtClean="0">
                <a:latin typeface="Dream Orphans"/>
                <a:cs typeface="Dream Orphans"/>
              </a:rPr>
              <a:t>There is no place</a:t>
            </a:r>
          </a:p>
          <a:p>
            <a:endParaRPr lang="en-US" sz="2800" dirty="0">
              <a:latin typeface="Dream Orphans"/>
              <a:cs typeface="Dream Orphans"/>
            </a:endParaRPr>
          </a:p>
          <a:p>
            <a:r>
              <a:rPr lang="en-US" sz="2800" dirty="0" smtClean="0">
                <a:latin typeface="Dream Orphans"/>
                <a:cs typeface="Dream Orphans"/>
              </a:rPr>
              <a:t>You can decide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Dream Orphans"/>
                <a:cs typeface="Dream Orphans"/>
              </a:rPr>
              <a:t>H</a:t>
            </a:r>
            <a:r>
              <a:rPr lang="en-US" sz="2800" smtClean="0">
                <a:latin typeface="Dream Orphans"/>
                <a:cs typeface="Dream Orphans"/>
              </a:rPr>
              <a:t>ow </a:t>
            </a:r>
            <a:r>
              <a:rPr lang="en-US" sz="2800" dirty="0" smtClean="0">
                <a:latin typeface="Dream Orphans"/>
                <a:cs typeface="Dream Orphans"/>
              </a:rPr>
              <a:t>many children you want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Dream Orphans"/>
                <a:cs typeface="Dream Orphans"/>
              </a:rPr>
              <a:t>what you want to do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Dream Orphans"/>
                <a:cs typeface="Dream Orphans"/>
              </a:rPr>
              <a:t>Where you want to do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Dream Orphans"/>
                <a:cs typeface="Dream Orphans"/>
              </a:rPr>
              <a:t>Who you want to work with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824" y="260648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Dream Orphans"/>
                <a:cs typeface="Dream Orphans"/>
              </a:rPr>
              <a:t>Lets just play with some </a:t>
            </a:r>
            <a:r>
              <a:rPr lang="en-US" sz="6000" dirty="0">
                <a:latin typeface="Dream Orphans"/>
                <a:cs typeface="Dream Orphans"/>
              </a:rPr>
              <a:t>ideas</a:t>
            </a:r>
            <a:r>
              <a:rPr lang="en-US" sz="6000" dirty="0" smtClean="0">
                <a:latin typeface="Dream Orphans"/>
                <a:cs typeface="Dream Orphans"/>
              </a:rPr>
              <a:t> for a while.</a:t>
            </a:r>
            <a:endParaRPr lang="en-US" sz="6000" dirty="0">
              <a:latin typeface="Dream Orphans"/>
              <a:cs typeface="Dream Orphans"/>
            </a:endParaRPr>
          </a:p>
        </p:txBody>
      </p:sp>
    </p:spTree>
    <p:extLst>
      <p:ext uri="{BB962C8B-B14F-4D97-AF65-F5344CB8AC3E}">
        <p14:creationId xmlns:p14="http://schemas.microsoft.com/office/powerpoint/2010/main" val="18553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59" y="404664"/>
            <a:ext cx="9311469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8088" y="38610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10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standard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9392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6327</TotalTime>
  <Words>397</Words>
  <Application>Microsoft Macintosh PowerPoint</Application>
  <PresentationFormat>Custom</PresentationFormat>
  <Paragraphs>141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Vishwas</dc:creator>
  <cp:lastModifiedBy>Vishwas Parchure</cp:lastModifiedBy>
  <cp:revision>206</cp:revision>
  <dcterms:created xsi:type="dcterms:W3CDTF">2012-10-24T07:42:46Z</dcterms:created>
  <dcterms:modified xsi:type="dcterms:W3CDTF">2016-01-20T06:00:59Z</dcterms:modified>
</cp:coreProperties>
</file>